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7" r:id="rId2"/>
  </p:sldIdLst>
  <p:sldSz cx="6858000" cy="9144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0421" autoAdjust="0"/>
    <p:restoredTop sz="94660"/>
  </p:normalViewPr>
  <p:slideViewPr>
    <p:cSldViewPr snapToGrid="0">
      <p:cViewPr varScale="1">
        <p:scale>
          <a:sx n="82" d="100"/>
          <a:sy n="82" d="100"/>
        </p:scale>
        <p:origin x="3738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0E3B1-FA3D-4790-A596-EA5BFE670571}" type="datetimeFigureOut">
              <a:rPr lang="fr-FR" smtClean="0"/>
              <a:t>01/05/2025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52142-F044-4EF0-A7BE-A430AE17401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373705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0E3B1-FA3D-4790-A596-EA5BFE670571}" type="datetimeFigureOut">
              <a:rPr lang="fr-FR" smtClean="0"/>
              <a:t>01/05/2025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52142-F044-4EF0-A7BE-A430AE17401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870448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0E3B1-FA3D-4790-A596-EA5BFE670571}" type="datetimeFigureOut">
              <a:rPr lang="fr-FR" smtClean="0"/>
              <a:t>01/05/2025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52142-F044-4EF0-A7BE-A430AE17401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020995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0E3B1-FA3D-4790-A596-EA5BFE670571}" type="datetimeFigureOut">
              <a:rPr lang="fr-FR" smtClean="0"/>
              <a:t>01/05/2025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52142-F044-4EF0-A7BE-A430AE17401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215044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0E3B1-FA3D-4790-A596-EA5BFE670571}" type="datetimeFigureOut">
              <a:rPr lang="fr-FR" smtClean="0"/>
              <a:t>01/05/2025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52142-F044-4EF0-A7BE-A430AE17401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045177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0E3B1-FA3D-4790-A596-EA5BFE670571}" type="datetimeFigureOut">
              <a:rPr lang="fr-FR" smtClean="0"/>
              <a:t>01/05/2025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52142-F044-4EF0-A7BE-A430AE17401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67261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0E3B1-FA3D-4790-A596-EA5BFE670571}" type="datetimeFigureOut">
              <a:rPr lang="fr-FR" smtClean="0"/>
              <a:t>01/05/2025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52142-F044-4EF0-A7BE-A430AE17401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032334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0E3B1-FA3D-4790-A596-EA5BFE670571}" type="datetimeFigureOut">
              <a:rPr lang="fr-FR" smtClean="0"/>
              <a:t>01/05/2025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52142-F044-4EF0-A7BE-A430AE17401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185899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0E3B1-FA3D-4790-A596-EA5BFE670571}" type="datetimeFigureOut">
              <a:rPr lang="fr-FR" smtClean="0"/>
              <a:t>01/05/2025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52142-F044-4EF0-A7BE-A430AE17401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042576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0E3B1-FA3D-4790-A596-EA5BFE670571}" type="datetimeFigureOut">
              <a:rPr lang="fr-FR" smtClean="0"/>
              <a:t>01/05/2025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52142-F044-4EF0-A7BE-A430AE17401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738419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0E3B1-FA3D-4790-A596-EA5BFE670571}" type="datetimeFigureOut">
              <a:rPr lang="fr-FR" smtClean="0"/>
              <a:t>01/05/2025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52142-F044-4EF0-A7BE-A430AE17401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086987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70E3B1-FA3D-4790-A596-EA5BFE670571}" type="datetimeFigureOut">
              <a:rPr lang="fr-FR" smtClean="0"/>
              <a:t>01/05/2025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452142-F044-4EF0-A7BE-A430AE17401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406862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>
            <a:extLst>
              <a:ext uri="{FF2B5EF4-FFF2-40B4-BE49-F238E27FC236}">
                <a16:creationId xmlns:a16="http://schemas.microsoft.com/office/drawing/2014/main" id="{2F369E0D-08E7-3009-438F-7A856D797EEB}"/>
              </a:ext>
            </a:extLst>
          </p:cNvPr>
          <p:cNvSpPr txBox="1"/>
          <p:nvPr/>
        </p:nvSpPr>
        <p:spPr>
          <a:xfrm>
            <a:off x="2878488" y="448861"/>
            <a:ext cx="379721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YOUR JOURNEY</a:t>
            </a:r>
            <a:endParaRPr lang="fr-FR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endParaRPr lang="fr-FR" sz="800" kern="100" dirty="0">
              <a:solidFill>
                <a:schemeClr val="accent1">
                  <a:lumMod val="75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en-US" sz="1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DEPARTURE FROM PARIS CDG</a:t>
            </a:r>
          </a:p>
          <a:p>
            <a:pPr algn="ctr"/>
            <a:r>
              <a:rPr lang="en-US" b="1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RETURN TO KRAKOW</a:t>
            </a:r>
            <a:endParaRPr lang="en-US" sz="1800" b="1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fr-FR" dirty="0"/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7E542CE8-129A-F539-3104-E550312CD3B3}"/>
              </a:ext>
            </a:extLst>
          </p:cNvPr>
          <p:cNvSpPr txBox="1"/>
          <p:nvPr/>
        </p:nvSpPr>
        <p:spPr>
          <a:xfrm>
            <a:off x="318301" y="2510401"/>
            <a:ext cx="6221398" cy="17697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kern="100" dirty="0">
                <a:solidFill>
                  <a:srgbClr val="2E74B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Sunday May 18</a:t>
            </a:r>
            <a:r>
              <a:rPr lang="en-US" sz="1600" b="1" kern="100" baseline="30000" dirty="0">
                <a:solidFill>
                  <a:srgbClr val="2E74B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</a:t>
            </a:r>
            <a:r>
              <a:rPr lang="en-US" sz="1600" b="1" kern="100" dirty="0">
                <a:solidFill>
                  <a:srgbClr val="2E74B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</a:t>
            </a:r>
            <a:endParaRPr lang="fr-FR" sz="1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en-US" sz="1600" b="1" kern="100" dirty="0">
                <a:solidFill>
                  <a:srgbClr val="2E74B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Flight PARIS CDG / </a:t>
            </a:r>
            <a:r>
              <a:rPr lang="fr-FR" sz="1600" b="1" kern="100" dirty="0">
                <a:solidFill>
                  <a:srgbClr val="2E74B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ERRACHIDIA</a:t>
            </a:r>
            <a:endParaRPr lang="fr-FR" sz="1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fr-FR" sz="2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1400" b="1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11h00 Check in at Paris CDG Airport on ROYAL AIR MAROC flight AT 4100 </a:t>
            </a:r>
          </a:p>
          <a:p>
            <a:endParaRPr lang="en-US" sz="100" b="1" kern="100" dirty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n-US" sz="1200" b="1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CDG – Terminal 2B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n-US" sz="1200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14h00 Take off from Paris CDG airport 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n-US" sz="1200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16h35 Arrival in </a:t>
            </a:r>
            <a:r>
              <a:rPr lang="en-US" sz="1200" kern="100" dirty="0" err="1">
                <a:latin typeface="Calibri" panose="020F0502020204030204" pitchFamily="34" charset="0"/>
                <a:cs typeface="Times New Roman" panose="02020603050405020304" pitchFamily="18" charset="0"/>
              </a:rPr>
              <a:t>Errachidia</a:t>
            </a:r>
            <a:r>
              <a:rPr lang="en-US" sz="1200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 airport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endParaRPr lang="en-US" sz="1200" kern="100" dirty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1200" i="1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Important notice: Please note that the check in of your flight will close 1 hour prior departure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4F15CBAC-7E1E-2760-E73D-80A3AE40D77C}"/>
              </a:ext>
            </a:extLst>
          </p:cNvPr>
          <p:cNvSpPr txBox="1"/>
          <p:nvPr/>
        </p:nvSpPr>
        <p:spPr>
          <a:xfrm>
            <a:off x="815993" y="4402185"/>
            <a:ext cx="5226014" cy="965457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b="1" kern="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IMPORTANT NOTICE</a:t>
            </a:r>
            <a:endParaRPr lang="fr-FR" sz="11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buFont typeface="Wingdings" panose="05000000000000000000" pitchFamily="2" charset="2"/>
              <a:buChar char=""/>
            </a:pPr>
            <a:r>
              <a:rPr lang="en-US" sz="1100" b="1" kern="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Don’t forget your passport.</a:t>
            </a:r>
            <a:endParaRPr lang="fr-FR" sz="1100" b="1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Font typeface="Wingdings" panose="05000000000000000000" pitchFamily="2" charset="2"/>
              <a:buChar char=""/>
            </a:pPr>
            <a:r>
              <a:rPr lang="en-US" sz="1100" b="1" kern="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Checked luggage: 23 kg maximum</a:t>
            </a:r>
            <a:r>
              <a:rPr lang="en-US" sz="1050" kern="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342900" lvl="0" indent="-342900">
              <a:lnSpc>
                <a:spcPct val="107000"/>
              </a:lnSpc>
              <a:buFont typeface="Wingdings" panose="05000000000000000000" pitchFamily="2" charset="2"/>
              <a:buChar char=""/>
            </a:pPr>
            <a:r>
              <a:rPr lang="en-US" sz="1050" kern="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Cabin bag allowance: 1 hand luggage only for 7 kilos maximum</a:t>
            </a:r>
            <a:endParaRPr lang="fr-FR" sz="105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07000"/>
              </a:lnSpc>
              <a:buFont typeface="Courier New" panose="02070309020205020404" pitchFamily="49" charset="0"/>
              <a:buChar char="o"/>
            </a:pPr>
            <a:r>
              <a:rPr lang="en-US" sz="1050" kern="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One item in the overhead compartment: maximum size 56x23x36 </a:t>
            </a:r>
            <a:endParaRPr lang="fr-FR" sz="105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EBCE7F4A-9E5E-2862-3F84-49F1CF030CB3}"/>
              </a:ext>
            </a:extLst>
          </p:cNvPr>
          <p:cNvSpPr txBox="1"/>
          <p:nvPr/>
        </p:nvSpPr>
        <p:spPr>
          <a:xfrm>
            <a:off x="318300" y="5828755"/>
            <a:ext cx="6221399" cy="1261884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600" b="1" kern="100" dirty="0">
                <a:solidFill>
                  <a:srgbClr val="2E74B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Your return flight</a:t>
            </a:r>
            <a:endParaRPr lang="fr-FR" sz="1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1200" b="1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Frid</a:t>
            </a:r>
            <a:r>
              <a:rPr lang="en-US" sz="12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ay May </a:t>
            </a:r>
            <a:r>
              <a:rPr lang="en-US" sz="1200" b="1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23</a:t>
            </a:r>
            <a:r>
              <a:rPr lang="en-US" sz="1200" b="1" kern="100" baseline="30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rd</a:t>
            </a:r>
            <a:r>
              <a:rPr lang="en-US" sz="1200" b="1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fr-FR" sz="12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n-US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14h20 Take off from Marrakech airport, flight </a:t>
            </a:r>
            <a:r>
              <a:rPr lang="en-US" sz="12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OS 900</a:t>
            </a:r>
            <a:endParaRPr lang="en-US" sz="12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n-US" sz="12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19h20 Arrival in Vienna – </a:t>
            </a:r>
            <a:r>
              <a:rPr lang="en-US" sz="1200" i="1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change of plane</a:t>
            </a:r>
            <a:endParaRPr lang="en-US" sz="1200" kern="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n-US" sz="12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22h30</a:t>
            </a:r>
            <a:r>
              <a:rPr lang="en-US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Take off from </a:t>
            </a:r>
            <a:r>
              <a:rPr lang="en-US" sz="12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Vienna, </a:t>
            </a:r>
            <a:r>
              <a:rPr lang="en-US" sz="1200" kern="1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flight OS 599</a:t>
            </a:r>
            <a:endParaRPr lang="en-US" sz="1200" kern="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n-US" sz="1200" b="1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23h40</a:t>
            </a:r>
            <a:r>
              <a:rPr lang="en-US" sz="12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Arrival in </a:t>
            </a:r>
            <a:r>
              <a:rPr lang="en-US" sz="1200" b="1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Krakow airport</a:t>
            </a:r>
            <a:endParaRPr lang="en-US" sz="1200" b="1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6AA58AC0-70C0-1A5F-AF37-63DBE17434D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82301" y="18621"/>
            <a:ext cx="2696187" cy="2369711"/>
          </a:xfrm>
          <a:prstGeom prst="rect">
            <a:avLst/>
          </a:prstGeom>
        </p:spPr>
      </p:pic>
      <p:sp>
        <p:nvSpPr>
          <p:cNvPr id="5" name="ZoneTexte 4">
            <a:extLst>
              <a:ext uri="{FF2B5EF4-FFF2-40B4-BE49-F238E27FC236}">
                <a16:creationId xmlns:a16="http://schemas.microsoft.com/office/drawing/2014/main" id="{DDE3ECF3-476D-EA6F-76B0-76D645962C48}"/>
              </a:ext>
            </a:extLst>
          </p:cNvPr>
          <p:cNvSpPr txBox="1"/>
          <p:nvPr/>
        </p:nvSpPr>
        <p:spPr>
          <a:xfrm>
            <a:off x="286732" y="7420457"/>
            <a:ext cx="6284534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b="1" i="0" u="none" strike="noStrike" baseline="0" dirty="0"/>
              <a:t>Contact the day of departure (ONLY)</a:t>
            </a:r>
          </a:p>
          <a:p>
            <a:pPr algn="ctr"/>
            <a:r>
              <a:rPr lang="fr-FR" sz="1100" b="1" dirty="0"/>
              <a:t>Ophélie</a:t>
            </a:r>
            <a:r>
              <a:rPr lang="fr-FR" sz="1100" b="1" i="0" u="none" strike="noStrike" baseline="0" dirty="0"/>
              <a:t> – </a:t>
            </a:r>
            <a:r>
              <a:rPr lang="fr-FR" sz="1100" b="1" i="0" u="none" strike="noStrike" baseline="0" dirty="0" err="1"/>
              <a:t>Cell</a:t>
            </a:r>
            <a:r>
              <a:rPr lang="fr-FR" sz="1100" b="1" i="0" u="none" strike="noStrike" baseline="0" dirty="0"/>
              <a:t> phone +33.6.09.50.79.48</a:t>
            </a:r>
          </a:p>
          <a:p>
            <a:pPr algn="ctr"/>
            <a:r>
              <a:rPr lang="en-US" sz="1100" b="1" i="0" u="sng" strike="noStrike" baseline="0" dirty="0"/>
              <a:t>In case of questions before departure</a:t>
            </a:r>
            <a:r>
              <a:rPr lang="en-US" sz="1100" b="0" i="0" u="none" strike="noStrike" baseline="0" dirty="0"/>
              <a:t>, please </a:t>
            </a:r>
            <a:r>
              <a:rPr lang="fr-FR" sz="1100" b="0" i="0" u="none" strike="noStrike" baseline="0" dirty="0"/>
              <a:t>contact Isabelle - +33 6 08 56 74 61</a:t>
            </a:r>
            <a:endParaRPr lang="fr-FR" sz="1100" dirty="0"/>
          </a:p>
        </p:txBody>
      </p:sp>
    </p:spTree>
    <p:extLst>
      <p:ext uri="{BB962C8B-B14F-4D97-AF65-F5344CB8AC3E}">
        <p14:creationId xmlns:p14="http://schemas.microsoft.com/office/powerpoint/2010/main" val="268150747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Metadata/LabelInfo.xml><?xml version="1.0" encoding="utf-8"?>
<clbl:labelList xmlns:clbl="http://schemas.microsoft.com/office/2020/mipLabelMetadata">
  <clbl:label id="{f9bbb7ba-11bf-49a6-9613-3b0db4d0ab7b}" enabled="1" method="Standard" siteId="{32fbd44c-9d6a-485b-8c80-0a542d625b6c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324</TotalTime>
  <Words>171</Words>
  <Application>Microsoft Office PowerPoint</Application>
  <PresentationFormat>Affichage à l'écran (4:3)</PresentationFormat>
  <Paragraphs>28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Courier New</vt:lpstr>
      <vt:lpstr>Wingdings</vt:lpstr>
      <vt:lpstr>Thème Office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Isabelle GAUTTRON</dc:creator>
  <cp:lastModifiedBy>Isabelle GAUTTRON</cp:lastModifiedBy>
  <cp:revision>34</cp:revision>
  <dcterms:created xsi:type="dcterms:W3CDTF">2023-04-25T11:50:30Z</dcterms:created>
  <dcterms:modified xsi:type="dcterms:W3CDTF">2025-05-01T16:54:49Z</dcterms:modified>
</cp:coreProperties>
</file>